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5" r:id="rId1"/>
  </p:sldMasterIdLst>
  <p:notesMasterIdLst>
    <p:notesMasterId r:id="rId2"/>
  </p:notesMasterIdLst>
  <p:sldIdLst>
    <p:sldId id="256" r:id="rId3"/>
    <p:sldId id="331" r:id="rId4"/>
    <p:sldId id="333" r:id="rId5"/>
    <p:sldId id="335" r:id="rId6"/>
    <p:sldId id="339" r:id="rId7"/>
    <p:sldId id="334" r:id="rId8"/>
    <p:sldId id="338" r:id="rId9"/>
    <p:sldId id="337" r:id="rId10"/>
    <p:sldId id="336" r:id="rId11"/>
    <p:sldId id="260" r:id="rId12"/>
    <p:sldId id="340" r:id="rId13"/>
    <p:sldId id="277" r:id="rId14"/>
    <p:sldId id="326" r:id="rId15"/>
    <p:sldId id="327" r:id="rId16"/>
    <p:sldId id="341" r:id="rId17"/>
    <p:sldId id="308" r:id="rId18"/>
    <p:sldId id="342" r:id="rId19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5CAF3"/>
    <a:srgbClr val="99CCFF"/>
    <a:srgbClr val="CCECFF"/>
    <a:srgbClr val="66CCFF"/>
    <a:srgbClr val="0099CC"/>
    <a:srgbClr val="FF7C80"/>
    <a:srgbClr val="FFFF99"/>
    <a:srgbClr val="003399"/>
    <a:srgbClr val="FB6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3080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756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59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313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175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98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740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7588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216E-CE01-4DD3-94A2-564AF9F3CC7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1BB0D3-3D94-4F8F-BA83-5781AA6C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1" r:id="rId4"/>
    <p:sldLayoutId id="2147483702" r:id="rId5"/>
    <p:sldLayoutId id="2147483704" r:id="rId6"/>
    <p:sldLayoutId id="2147483712" r:id="rId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microsoft.com/office/2007/relationships/hdphoto" Target="../media/image28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jpeg" /><Relationship Id="rId6" Type="http://schemas.openxmlformats.org/officeDocument/2006/relationships/image" Target="../media/image3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3724524"/>
            <a:ext cx="6269001" cy="749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«Реализация программы наставничества в системе дошкольного образования»</a:t>
            </a:r>
            <a:endParaRPr lang="ru-RU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делимся опыт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4248" y="4099227"/>
            <a:ext cx="2124095" cy="25997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88640"/>
            <a:ext cx="8948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Челябинска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1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24" y="95163"/>
            <a:ext cx="7859216" cy="944562"/>
          </a:xfrm>
        </p:spPr>
        <p:txBody>
          <a:bodyPr>
            <a:noAutofit/>
          </a:bodyPr>
          <a:lstStyle/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профессиональных объединений» </a:t>
            </a:r>
            <a:r>
              <a:rPr 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malch108 копи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2118" y="5500703"/>
            <a:ext cx="1031882" cy="928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0032" y="2000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87624" y="2454606"/>
            <a:ext cx="7602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«Методическое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педагогов по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параллелям», 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мастерства», 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группа»,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«Внутренней экспертный совет». 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64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18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9819">
            <a:off x="5741957" y="3716629"/>
            <a:ext cx="2462997" cy="3200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933056"/>
            <a:ext cx="2145978" cy="2767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32">
            <a:off x="6419221" y="500787"/>
            <a:ext cx="2104562" cy="283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t="32203"/>
          <a:stretch>
            <a:fillRect/>
          </a:stretch>
        </p:blipFill>
        <p:spPr>
          <a:xfrm>
            <a:off x="1118393" y="188640"/>
            <a:ext cx="2943223" cy="2660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85" y="2315022"/>
            <a:ext cx="2381935" cy="1786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328" y="1487437"/>
            <a:ext cx="2642420" cy="19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15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5" y="4725145"/>
            <a:ext cx="337861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pbs.twimg.com/media/Ct5zDDWXEAAPpuV.jpg:larg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5561457"/>
            <a:ext cx="182760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www.publicdomainpictures.net/pictures/60000/nahled/qr-code-1380787798DT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07290" y="4899563"/>
            <a:ext cx="994409" cy="7920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82300" y="92543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«ДС № 275 г. Челябинска»</a:t>
            </a:r>
          </a:p>
          <a:p>
            <a:pPr algn="ctr"/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http://ds275.ucoz.ru/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276" y="6095038"/>
            <a:ext cx="38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папка </a:t>
            </a: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методическом кабинете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232366"/>
            <a:ext cx="6415088" cy="33194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13" y="404664"/>
            <a:ext cx="3951559" cy="2963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9" y="260648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r="35535"/>
          <a:stretch>
            <a:fillRect/>
          </a:stretch>
        </p:blipFill>
        <p:spPr>
          <a:xfrm>
            <a:off x="332041" y="3981768"/>
            <a:ext cx="3317290" cy="2373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8884" r="6404" b="8884"/>
          <a:stretch>
            <a:fillRect/>
          </a:stretch>
        </p:blipFill>
        <p:spPr>
          <a:xfrm rot="5400000">
            <a:off x="5462000" y="3941166"/>
            <a:ext cx="3014201" cy="229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675314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214290"/>
            <a:ext cx="8715436" cy="1500198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6046391" y="4584967"/>
            <a:ext cx="2690398" cy="165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03095" y="6243431"/>
            <a:ext cx="424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Книга-гляделка «Мой город Челябинск»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4" y="2420888"/>
            <a:ext cx="271464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86" y="460420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s://www.maam.ru/upload/blogs/detsad-623610-146351970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48384" y="2463399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964497" y="6439067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«Интеллект- карта» </a:t>
            </a:r>
            <a:endParaRPr lang="ru-RU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1122980" y="4177911"/>
            <a:ext cx="132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«Логокуб»</a:t>
            </a:r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5242517" y="4117076"/>
            <a:ext cx="172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«Синквейн»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29893"/>
            <a:ext cx="6336704" cy="22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2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677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Заголовок 1"/>
          <p:cNvSpPr txBox="1"/>
          <p:nvPr/>
        </p:nvSpPr>
        <p:spPr bwMode="gray">
          <a:xfrm>
            <a:off x="392877" y="279881"/>
            <a:ext cx="8715404" cy="8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Модель  повышения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профессиональной компетентности молодых педагогов ДОУ</a:t>
            </a:r>
            <a:endParaRPr kumimoji="0" lang="ru-RU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1285860"/>
            <a:ext cx="264320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УВР </a:t>
            </a:r>
            <a:endParaRPr 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6" y="1285860"/>
            <a:ext cx="278608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наставники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143108" y="2071678"/>
            <a:ext cx="357190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6357950" y="2071678"/>
            <a:ext cx="357190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67185" y="2426881"/>
            <a:ext cx="6286544" cy="4294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повышения профессиональной компетентности молодых педагогов</a:t>
            </a:r>
            <a:endParaRPr lang="ru-RU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3210089"/>
            <a:ext cx="135732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ДОО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8626" y="3248816"/>
            <a:ext cx="1857388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72197" y="3217581"/>
            <a:ext cx="135732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ДОО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143107" y="2892023"/>
            <a:ext cx="357190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Стрелка вниз 27"/>
          <p:cNvSpPr/>
          <p:nvPr/>
        </p:nvSpPr>
        <p:spPr>
          <a:xfrm>
            <a:off x="4370804" y="2856304"/>
            <a:ext cx="357190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9" name="Стрелка вниз 28"/>
          <p:cNvSpPr/>
          <p:nvPr/>
        </p:nvSpPr>
        <p:spPr>
          <a:xfrm>
            <a:off x="6358891" y="2890320"/>
            <a:ext cx="357190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90098" y="3340769"/>
            <a:ext cx="449819" cy="20808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64314" y="3961608"/>
            <a:ext cx="3856859" cy="70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19635" y="4180142"/>
            <a:ext cx="28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759001" y="4150256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1708620" y="4180539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399578" y="4150256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3254912" y="4180539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4178297" y="4150256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2143108" y="3777394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648457" y="3796889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5857884" y="3968618"/>
            <a:ext cx="207170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855110" y="4026310"/>
            <a:ext cx="1979" cy="3729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5711559" y="4357694"/>
            <a:ext cx="428628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rot="5400000">
            <a:off x="7739062" y="4200033"/>
            <a:ext cx="35877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7032799" y="4172773"/>
            <a:ext cx="35877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6356953" y="4172773"/>
            <a:ext cx="35877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Правая фигурная скобка 103"/>
          <p:cNvSpPr/>
          <p:nvPr/>
        </p:nvSpPr>
        <p:spPr>
          <a:xfrm rot="5400000">
            <a:off x="4000496" y="2357430"/>
            <a:ext cx="428628" cy="7715304"/>
          </a:xfrm>
          <a:prstGeom prst="rightBrace">
            <a:avLst>
              <a:gd name="adj1" fmla="val 0"/>
              <a:gd name="adj2" fmla="val 4115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500430" y="6357958"/>
            <a:ext cx="278608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ДОО</a:t>
            </a: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714744" y="1556792"/>
            <a:ext cx="1214446" cy="229134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750" y="4343200"/>
            <a:ext cx="357190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72377" y="4343200"/>
            <a:ext cx="395287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- практикумы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168947" y="4169186"/>
            <a:ext cx="28654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1142552" y="4330717"/>
            <a:ext cx="357190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602854" y="4353097"/>
            <a:ext cx="428628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советы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134594" y="4314500"/>
            <a:ext cx="785818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объединения воспитателей по параллелям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62468" y="4318799"/>
            <a:ext cx="692173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педагогического мастерства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8162" y="4324209"/>
            <a:ext cx="617137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экспертный совет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215074" y="4342744"/>
            <a:ext cx="642942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конференции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903908" y="4342744"/>
            <a:ext cx="571504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539364" y="4342744"/>
            <a:ext cx="714380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профессиональные сообщества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10" y="3317406"/>
            <a:ext cx="463336" cy="2255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1628800"/>
            <a:ext cx="6589200" cy="276200"/>
          </a:xfrm>
        </p:spPr>
        <p:txBody>
          <a:bodyPr>
            <a:noAutofit/>
          </a:bodyPr>
          <a:lstStyle/>
          <a:p>
            <a:r>
              <a:rPr lang="ru-RU" sz="8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0342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убедился, что как бы человек успешно не кончил педагогический вуз, как бы он не был талантлив, а если не будет учиться на опыте, никогда не будет хорошим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педагогом,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сам учился у более старых педагогов» </a:t>
            </a:r>
          </a:p>
          <a:p>
            <a:pPr algn="r"/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2656"/>
            <a:ext cx="596123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1008"/>
            <a:ext cx="5970570" cy="29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861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2418369" y="156711"/>
            <a:ext cx="4680520" cy="89149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ДОУ </a:t>
            </a:r>
            <a:endParaRPr lang="ru-RU" sz="320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9847" y="1426331"/>
            <a:ext cx="2304256" cy="75987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564904"/>
            <a:ext cx="2914000" cy="67163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12776"/>
            <a:ext cx="2322777" cy="765163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819847" y="1378598"/>
            <a:ext cx="24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по УВР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0019" y="1385851"/>
            <a:ext cx="177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2708920"/>
            <a:ext cx="134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45024"/>
            <a:ext cx="3459309" cy="7342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3563888" y="3717032"/>
            <a:ext cx="255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Начинающий педагог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89" y="4879281"/>
            <a:ext cx="6844688" cy="193890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538467" y="4934172"/>
            <a:ext cx="6642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знания, развивает навыки и умения, полученные в ВУЗе.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свой профессиональный уровень и способности.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собственную профессиональную карьеру.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выстраивать конструктивные отношения с педагогическим коллективом и воспитанниками ДОУ.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131840" y="105273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72200" y="105273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23928" y="2204864"/>
            <a:ext cx="43204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076056" y="2204864"/>
            <a:ext cx="43204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788024" y="32849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88024" y="4509120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776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051720" y="26225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Заповеди наставника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3"/>
            <a:ext cx="2592288" cy="1683702"/>
          </a:xfrm>
          <a:prstGeom prst="rect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/>
              <a:t>Я расскажу -</a:t>
            </a:r>
          </a:p>
          <a:p>
            <a:pPr algn="ctr"/>
            <a:r>
              <a:rPr lang="ru-RU" sz="2400" smtClean="0"/>
              <a:t>ты послушай!</a:t>
            </a: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4781274" y="1556794"/>
            <a:ext cx="2383013" cy="168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/>
              <a:t>Я покажу -</a:t>
            </a:r>
          </a:p>
          <a:p>
            <a:pPr algn="ctr"/>
            <a:r>
              <a:rPr lang="ru-RU" sz="2400" smtClean="0"/>
              <a:t>ты посмотри!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2291185" y="4150126"/>
            <a:ext cx="2446092" cy="179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/>
              <a:t>Давай сделаем вместе!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5904147" y="4150126"/>
            <a:ext cx="2520280" cy="179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/>
              <a:t>Сделай </a:t>
            </a:r>
          </a:p>
          <a:p>
            <a:pPr algn="ctr"/>
            <a:r>
              <a:rPr lang="ru-RU" sz="2400" smtClean="0"/>
              <a:t>сам –</a:t>
            </a:r>
          </a:p>
          <a:p>
            <a:pPr algn="ctr"/>
            <a:r>
              <a:rPr lang="ru-RU" sz="2400" smtClean="0"/>
              <a:t>я подскажу!</a:t>
            </a:r>
            <a:endParaRPr lang="ru-RU" sz="2400"/>
          </a:p>
        </p:txBody>
      </p:sp>
      <p:sp>
        <p:nvSpPr>
          <p:cNvPr id="9" name="Стрелка вправо 8"/>
          <p:cNvSpPr/>
          <p:nvPr/>
        </p:nvSpPr>
        <p:spPr>
          <a:xfrm>
            <a:off x="3766414" y="222785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584890" y="2224940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52" y="4767457"/>
            <a:ext cx="676715" cy="4233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02" y="4755772"/>
            <a:ext cx="67061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646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ормы работы и условия,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в профессию педагога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02274"/>
            <a:ext cx="8028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- </a:t>
            </a:r>
            <a:r>
              <a:rPr lang="ru-RU" sz="2000" smtClean="0"/>
              <a:t>индивидуальное наставничество;</a:t>
            </a:r>
            <a:endParaRPr lang="ru-RU" sz="2000"/>
          </a:p>
          <a:p>
            <a:r>
              <a:rPr lang="ru-RU" sz="2000"/>
              <a:t>- индивидуальные и групповые беседы администрации, педагогов - наставников о цели, назначении, принципах и содержании деятельности данной ОО,  о личностной позиции и педагогической миссии педагога детского сада;</a:t>
            </a:r>
          </a:p>
          <a:p>
            <a:r>
              <a:rPr lang="ru-RU" sz="2000"/>
              <a:t>- создание в организации условий для личностных проявлений начинающего педагога, для его самореализации;</a:t>
            </a:r>
          </a:p>
          <a:p>
            <a:r>
              <a:rPr lang="ru-RU" sz="2000"/>
              <a:t>- вовлечение молодых педагогов в научно-методическую и экспериментальную работу;</a:t>
            </a:r>
          </a:p>
          <a:p>
            <a:r>
              <a:rPr lang="ru-RU" sz="2000"/>
              <a:t>- диагностика и мониторинг образовательного процесса, роста профессионального мастерства начинающего педагога;</a:t>
            </a:r>
          </a:p>
          <a:p>
            <a:r>
              <a:rPr lang="ru-RU" sz="2000"/>
              <a:t>- проведение и педагогический анализ мероприятий,     организованных начинающими педагогами;</a:t>
            </a:r>
          </a:p>
          <a:p>
            <a:r>
              <a:rPr lang="ru-RU" sz="2000"/>
              <a:t>- контроль, учёт и оказание методической помощи </a:t>
            </a:r>
            <a:r>
              <a:rPr lang="ru-RU" sz="2000" smtClean="0"/>
              <a:t>воспитателям.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1441151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004"/>
            <a:ext cx="781236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«ДС № 275 г. Челябинска» </a:t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24 педагога. Из них: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380" r="10042" b="7484"/>
          <a:stretch>
            <a:fillRect/>
          </a:stretch>
        </p:blipFill>
        <p:spPr bwMode="auto">
          <a:xfrm>
            <a:off x="971600" y="1268760"/>
            <a:ext cx="3312368" cy="25202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420" r="6906" b="6113"/>
          <a:stretch>
            <a:fillRect/>
          </a:stretch>
        </p:blipFill>
        <p:spPr bwMode="auto">
          <a:xfrm>
            <a:off x="971600" y="4149080"/>
            <a:ext cx="3240360" cy="24145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9287"/>
          <a:stretch>
            <a:fillRect/>
          </a:stretch>
        </p:blipFill>
        <p:spPr bwMode="auto">
          <a:xfrm>
            <a:off x="5148064" y="4077072"/>
            <a:ext cx="3660651" cy="2600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1283" r="9733"/>
          <a:stretch>
            <a:fillRect/>
          </a:stretch>
        </p:blipFill>
        <p:spPr bwMode="auto">
          <a:xfrm>
            <a:off x="5292080" y="1268760"/>
            <a:ext cx="3528392" cy="2571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926684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детского сада</a:t>
            </a:r>
          </a:p>
          <a:p>
            <a:pPr algn="ctr"/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инновационного                                                                   потенциала    педагогического персонала образовательного учреждения»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  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молодым специалистам и начинающим педагогам в их профессиональном становлении, а также формирование в образовательном учреждении кадрового ядра и кадрового резерва.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978954"/>
            <a:ext cx="63001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	ускорить процесс профессионального становления и развития педагога, способности самостоятельно и качественно выполнять возложенные на него обязанности по занимаемой должности;</a:t>
            </a:r>
          </a:p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адаптировать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педагога;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 корпоративной культуре, усвоению лучших традиций коллектива ДОУ, правил поведения в ДОУ, сознательное и творческое отношение к выполнению своих должностных обязанностей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создать условия для выявления и использования творческого потенциала молодых педагогов.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223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6064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8100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1.Закон 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РФ № 273-ФЗ «Об образовании в РФ» ст. 28, 47, 48;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 МБДОУ «ДС № 275 г. Челябинска»;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МБДОУ на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2024-2028г.г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Программа «Развитие инновационного потенциала педагогического персонала образовательного учреждения»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2023-25 г.г.;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О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программа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образования;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ДОУ;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Положение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о Школе педагогического мастерства;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Положение 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о Творческой группе педагогов;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Положение 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о Внутреннем экспертном совете;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Положение 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о наставничестве.</a:t>
            </a:r>
          </a:p>
        </p:txBody>
      </p:sp>
    </p:spTree>
    <p:extLst>
      <p:ext uri="{BB962C8B-B14F-4D97-AF65-F5344CB8AC3E}">
        <p14:creationId xmlns:p14="http://schemas.microsoft.com/office/powerpoint/2010/main" val="159463720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Wisp</Template>
  <Company/>
  <PresentationFormat>On-screen Show (4:3)</PresentationFormat>
  <Paragraphs>93</Paragraphs>
  <Slides>17</Slides>
  <Notes>1</Notes>
  <TotalTime>5888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Century Gothic</vt:lpstr>
      <vt:lpstr>Wingdings 3</vt:lpstr>
      <vt:lpstr>Calibri</vt:lpstr>
      <vt:lpstr>Times New Roman</vt:lpstr>
      <vt:lpstr>Wingdings</vt:lpstr>
      <vt:lpstr>Легкий дым</vt:lpstr>
      <vt:lpstr> «Реализация программы наставничества в системе дошкольного образования»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В МБДОУ «ДС № 275 г. Челябинска» всего 24 педагога. Из них:</vt:lpstr>
      <vt:lpstr>PowerPoint Presentation</vt:lpstr>
      <vt:lpstr>PowerPoint Presentation</vt:lpstr>
      <vt:lpstr>«Развитие профессиональных объединений»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Стратегические ориентиры в развитии системы дошкольного образования.</dc:title>
  <dc:creator>Галина Дмитриевна</dc:creator>
  <cp:lastModifiedBy>User</cp:lastModifiedBy>
  <cp:revision>409</cp:revision>
  <cp:lastPrinted>2020-02-26T09:11:20.000</cp:lastPrinted>
  <dcterms:created xsi:type="dcterms:W3CDTF">2011-04-01T03:47:02Z</dcterms:created>
  <dcterms:modified xsi:type="dcterms:W3CDTF">2025-02-04T05:05:39Z</dcterms:modified>
</cp:coreProperties>
</file>